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9144000"/>
  <p:notesSz cx="6858000" cy="9144000"/>
  <p:embeddedFontLst>
    <p:embeddedFont>
      <p:font typeface="Tahoma"/>
      <p:regular r:id="rId44"/>
      <p:bold r:id="rId45"/>
    </p:embeddedFont>
    <p:embeddedFont>
      <p:font typeface="Arial Black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Tahoma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ArialBlack-regular.fntdata"/><Relationship Id="rId23" Type="http://schemas.openxmlformats.org/officeDocument/2006/relationships/slide" Target="slides/slide18.xml"/><Relationship Id="rId45" Type="http://schemas.openxmlformats.org/officeDocument/2006/relationships/font" Target="fonts/Tahom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2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 rot="5400000">
            <a:off x="2583179" y="85514"/>
            <a:ext cx="4023360" cy="754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2"/>
          <p:cNvSpPr txBox="1"/>
          <p:nvPr>
            <p:ph type="title"/>
          </p:nvPr>
        </p:nvSpPr>
        <p:spPr>
          <a:xfrm rot="5400000">
            <a:off x="4650802" y="2307652"/>
            <a:ext cx="5757421" cy="1971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 rot="5400000">
            <a:off x="650303" y="393126"/>
            <a:ext cx="5757420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180"/>
              </a:spcBef>
              <a:spcAft>
                <a:spcPts val="0"/>
              </a:spcAft>
              <a:buSzPts val="990"/>
              <a:buChar char="⬥"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663440" y="1845736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82296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3" type="body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8"/>
          <p:cNvSpPr txBox="1"/>
          <p:nvPr>
            <p:ph idx="4" type="body"/>
          </p:nvPr>
        </p:nvSpPr>
        <p:spPr>
          <a:xfrm>
            <a:off x="466344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3460237" y="731520"/>
            <a:ext cx="5009393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9"/>
          <p:cNvSpPr txBox="1"/>
          <p:nvPr>
            <p:ph idx="10" type="dt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180"/>
              </a:spcBef>
              <a:spcAft>
                <a:spcPts val="0"/>
              </a:spcAft>
              <a:buSzPts val="99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180"/>
              </a:spcBef>
              <a:spcAft>
                <a:spcPts val="0"/>
              </a:spcAft>
              <a:buSzPts val="990"/>
              <a:buChar char="⬥"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marR="0" algn="r">
              <a:lnSpc>
                <a:spcPct val="239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2736" marR="0" algn="r">
              <a:lnSpc>
                <a:spcPct val="239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2736" marR="0" algn="r">
              <a:lnSpc>
                <a:spcPct val="239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2736" marR="0" algn="r">
              <a:lnSpc>
                <a:spcPct val="239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2736" marR="0" algn="r">
              <a:lnSpc>
                <a:spcPct val="239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2736" marR="0" algn="r">
              <a:lnSpc>
                <a:spcPct val="239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2736" marR="0" algn="r">
              <a:lnSpc>
                <a:spcPct val="239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2736" marR="0" algn="r">
              <a:lnSpc>
                <a:spcPct val="239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2736" marR="0" algn="r">
              <a:lnSpc>
                <a:spcPct val="239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6370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3342" lvl="0" marL="12736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Char char="⬥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822960" y="5074920"/>
            <a:ext cx="7589520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2" name="Google Shape;82;p10"/>
          <p:cNvPicPr preferRelativeResize="0"/>
          <p:nvPr>
            <p:ph idx="2" type="pic"/>
          </p:nvPr>
        </p:nvPicPr>
        <p:blipFill/>
        <p:spPr>
          <a:xfrm>
            <a:off x="12" y="0"/>
            <a:ext cx="9143989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822959" y="5907024"/>
            <a:ext cx="758952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0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980"/>
              <a:buChar char="⬥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0" lvl="1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0" lvl="2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0" lvl="3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0" lvl="4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0" lvl="5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0" lvl="6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0" lvl="7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0" lvl="8" marL="12736" algn="r">
              <a:lnSpc>
                <a:spcPct val="2517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 indent="-69850" lvl="0" marL="12736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2.1.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18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⬥"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⬥"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⬥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None/>
              <a:def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73342" lvl="0" marL="0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55"/>
              <a:buFont typeface="Noto Sans Symbols"/>
              <a:buChar char="⬥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"/>
          <p:cNvCxnSpPr/>
          <p:nvPr/>
        </p:nvCxnSpPr>
        <p:spPr>
          <a:xfrm>
            <a:off x="895149" y="1737845"/>
            <a:ext cx="74752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/>
        </p:nvSpPr>
        <p:spPr>
          <a:xfrm>
            <a:off x="2438400" y="685800"/>
            <a:ext cx="4202674" cy="692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825" lIns="91675" spcFirstLastPara="1" rIns="91675" wrap="square" tIns="458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5415"/>
              <a:buFont typeface="Noto Sans Symbols"/>
              <a:buNone/>
            </a:pPr>
            <a:r>
              <a:rPr b="1" i="0" lang="en-US" sz="5415" u="sng" cap="none" strike="noStrik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Lecture-5</a:t>
            </a:r>
            <a:endParaRPr b="1" i="0" sz="5415" u="sng" cap="none" strike="noStrike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94948" y="2590800"/>
            <a:ext cx="8838988" cy="827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825" lIns="91675" spcFirstLastPara="1" rIns="91675" wrap="square" tIns="458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Managing the Information Systems Project</a:t>
            </a:r>
            <a:endParaRPr b="1" i="0" sz="4000" u="none" cap="none" strike="noStrike">
              <a:solidFill>
                <a:srgbClr val="0070C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4294967295" type="title"/>
          </p:nvPr>
        </p:nvSpPr>
        <p:spPr>
          <a:xfrm>
            <a:off x="609600" y="685800"/>
            <a:ext cx="80168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Gantt Charts vs. Network Diagrams</a:t>
            </a:r>
            <a:endParaRPr/>
          </a:p>
        </p:txBody>
      </p:sp>
      <p:sp>
        <p:nvSpPr>
          <p:cNvPr descr="Rectangle: Click to edit Master text styles Second level Third level Fourth level Fifth level" id="163" name="Google Shape;163;p22"/>
          <p:cNvSpPr txBox="1"/>
          <p:nvPr>
            <p:ph idx="4294967295" type="body"/>
          </p:nvPr>
        </p:nvSpPr>
        <p:spPr>
          <a:xfrm>
            <a:off x="914400" y="1981200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Gantt Charts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task durations.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time overlap.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slack time in duration.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Network Diagrams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task dependencies.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not show time overlap, but show parallelism.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slack time in boxes.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idx="4294967295" type="title"/>
          </p:nvPr>
        </p:nvSpPr>
        <p:spPr>
          <a:xfrm>
            <a:off x="762000" y="228600"/>
            <a:ext cx="7543800" cy="746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Gantt Chart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600200"/>
            <a:ext cx="80010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4294967295" type="title"/>
          </p:nvPr>
        </p:nvSpPr>
        <p:spPr>
          <a:xfrm>
            <a:off x="838200" y="304800"/>
            <a:ext cx="7543800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Estimating Task Duration</a:t>
            </a:r>
            <a:endParaRPr/>
          </a:p>
        </p:txBody>
      </p:sp>
      <p:sp>
        <p:nvSpPr>
          <p:cNvPr descr="Rectangle: Click to edit Master text styles Second level Third level Fourth level Fifth level" id="175" name="Google Shape;175;p24"/>
          <p:cNvSpPr txBox="1"/>
          <p:nvPr>
            <p:ph idx="4294967295" type="body"/>
          </p:nvPr>
        </p:nvSpPr>
        <p:spPr>
          <a:xfrm>
            <a:off x="914400" y="1600200"/>
            <a:ext cx="7543800" cy="287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PERT: Program Evaluation Review Technique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Technique that uses optimistic (</a:t>
            </a:r>
            <a:r>
              <a:rPr i="1"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pessimistic (</a:t>
            </a:r>
            <a:r>
              <a:rPr i="1"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and realistic (</a:t>
            </a:r>
            <a:r>
              <a:rPr i="1"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time estimates to determine expected task duration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Formula for Estimated Time: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= (</a:t>
            </a:r>
            <a:r>
              <a:rPr i="1"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+ 4</a:t>
            </a:r>
            <a:r>
              <a:rPr i="1"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)/6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1F394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4294967295" type="title"/>
          </p:nvPr>
        </p:nvSpPr>
        <p:spPr>
          <a:xfrm>
            <a:off x="762000" y="381000"/>
            <a:ext cx="7543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PERT Analysis</a:t>
            </a:r>
            <a:endParaRPr/>
          </a:p>
        </p:txBody>
      </p:sp>
      <p:pic>
        <p:nvPicPr>
          <p:cNvPr descr="FIG03_19"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0" r="0" t="10526"/>
          <a:stretch/>
        </p:blipFill>
        <p:spPr>
          <a:xfrm>
            <a:off x="659860" y="1676400"/>
            <a:ext cx="7929154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idx="4294967295" type="title"/>
          </p:nvPr>
        </p:nvSpPr>
        <p:spPr>
          <a:xfrm>
            <a:off x="831011" y="609600"/>
            <a:ext cx="75438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Path Scheduling</a:t>
            </a:r>
            <a:endParaRPr/>
          </a:p>
        </p:txBody>
      </p:sp>
      <p:sp>
        <p:nvSpPr>
          <p:cNvPr descr="Rectangle: Click to edit Master text styles Second level Third level Fourth level Fifth level" id="187" name="Google Shape;187;p26"/>
          <p:cNvSpPr txBox="1"/>
          <p:nvPr>
            <p:ph idx="4294967295" type="body"/>
          </p:nvPr>
        </p:nvSpPr>
        <p:spPr>
          <a:xfrm>
            <a:off x="835324" y="1905000"/>
            <a:ext cx="75438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6429"/>
          </a:bodyPr>
          <a:lstStyle/>
          <a:p>
            <a:pPr indent="-171450" lvl="0" marL="9144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scheduling technique whose order and duration of a sequence of task activities directly affects the completion date of a project</a:t>
            </a:r>
            <a:endParaRPr/>
          </a:p>
          <a:p>
            <a:pPr indent="-171450" lvl="0" marL="9144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b="1" i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Critical path:</a:t>
            </a: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shortest time in which a project can be completed</a:t>
            </a:r>
            <a:endParaRPr/>
          </a:p>
          <a:p>
            <a:pPr indent="-171450" lvl="0" marL="9144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b="1" i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Slack time:</a:t>
            </a: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time an activity can be delayed without delaying the project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4294967295" type="title"/>
          </p:nvPr>
        </p:nvSpPr>
        <p:spPr>
          <a:xfrm>
            <a:off x="838200" y="152400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Path Example</a:t>
            </a:r>
            <a:br>
              <a:rPr b="1" lang="en-US" sz="40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40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(dependencies between tasks)</a:t>
            </a:r>
            <a:endParaRPr/>
          </a:p>
        </p:txBody>
      </p:sp>
      <p:pic>
        <p:nvPicPr>
          <p:cNvPr descr="FIG03_20"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18078"/>
          <a:stretch/>
        </p:blipFill>
        <p:spPr>
          <a:xfrm>
            <a:off x="152400" y="1905000"/>
            <a:ext cx="5181599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5333999" y="2057400"/>
            <a:ext cx="365760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PRECEDING ACTIVITIES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indicate the activities that must be completed before the specified activity can begin.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304800" y="5032788"/>
            <a:ext cx="54102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diagram provides graphical illustration of dependencies between activities (see previous slide).</a:t>
            </a:r>
            <a:endParaRPr/>
          </a:p>
        </p:txBody>
      </p:sp>
      <p:sp>
        <p:nvSpPr>
          <p:cNvPr id="200" name="Google Shape;200;p28"/>
          <p:cNvSpPr txBox="1"/>
          <p:nvPr>
            <p:ph idx="4294967295" type="title"/>
          </p:nvPr>
        </p:nvSpPr>
        <p:spPr>
          <a:xfrm>
            <a:off x="838200" y="450989"/>
            <a:ext cx="7543800" cy="746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Times New Roman"/>
              <a:buNone/>
            </a:pPr>
            <a:r>
              <a:rPr b="1" lang="en-US" sz="44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Path Example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5943600" y="5039124"/>
            <a:ext cx="31242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diagram shows dependencies</a:t>
            </a:r>
            <a:endParaRPr/>
          </a:p>
        </p:txBody>
      </p:sp>
      <p:pic>
        <p:nvPicPr>
          <p:cNvPr descr="FIG03_22"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11494"/>
          <a:stretch/>
        </p:blipFill>
        <p:spPr>
          <a:xfrm>
            <a:off x="685800" y="1752600"/>
            <a:ext cx="7848600" cy="330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4294967295" type="title"/>
          </p:nvPr>
        </p:nvSpPr>
        <p:spPr>
          <a:xfrm>
            <a:off x="838200" y="457200"/>
            <a:ext cx="7543800" cy="746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Path Elements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1447800"/>
            <a:ext cx="8305801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idx="4294967295" type="title"/>
          </p:nvPr>
        </p:nvSpPr>
        <p:spPr>
          <a:xfrm>
            <a:off x="381000" y="457200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Activity, Duration, ES, EF, LS, LF</a:t>
            </a:r>
            <a:endParaRPr b="1" sz="4000" u="sng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524000"/>
            <a:ext cx="8458200" cy="401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idx="4294967295" type="title"/>
          </p:nvPr>
        </p:nvSpPr>
        <p:spPr>
          <a:xfrm>
            <a:off x="1447800" y="234751"/>
            <a:ext cx="6248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Dummy Activity</a:t>
            </a:r>
            <a:endParaRPr b="1" u="sng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19200"/>
            <a:ext cx="3733801" cy="234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1219200"/>
            <a:ext cx="5011028" cy="324831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/>
          <p:nvPr/>
        </p:nvSpPr>
        <p:spPr>
          <a:xfrm>
            <a:off x="1237372" y="4920487"/>
            <a:ext cx="6763628" cy="946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❑"/>
            </a:pPr>
            <a:r>
              <a:rPr b="0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dotted arc is a </a:t>
            </a:r>
            <a:r>
              <a:rPr b="1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dummy activity</a:t>
            </a:r>
            <a:r>
              <a:rPr b="0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 </a:t>
            </a:r>
            <a:r>
              <a:rPr b="1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Dummy activities </a:t>
            </a:r>
            <a:r>
              <a:rPr b="0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have a zero completion time and are used to represent precedence relationships that cannot be easily (if at all) represented </a:t>
            </a:r>
            <a:r>
              <a:rPr b="1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r>
              <a:rPr b="0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the actual </a:t>
            </a:r>
            <a:r>
              <a:rPr b="1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activities</a:t>
            </a:r>
            <a:r>
              <a:rPr b="0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involved in the project. </a:t>
            </a:r>
            <a:endParaRPr b="0" i="0" sz="1400" u="none" cap="none" strike="noStrike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❑"/>
            </a:pPr>
            <a:r>
              <a:rPr b="0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convention </a:t>
            </a:r>
            <a:r>
              <a:rPr b="1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dummies</a:t>
            </a:r>
            <a:r>
              <a:rPr b="0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are always shown as dotted arcs in </a:t>
            </a:r>
            <a:r>
              <a:rPr b="1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diagrams</a:t>
            </a:r>
            <a:r>
              <a:rPr b="0" i="0" lang="en-US" sz="14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idx="4294967295" type="title"/>
          </p:nvPr>
        </p:nvSpPr>
        <p:spPr>
          <a:xfrm>
            <a:off x="0" y="990600"/>
            <a:ext cx="7543800" cy="746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Objectives</a:t>
            </a:r>
            <a:endParaRPr/>
          </a:p>
        </p:txBody>
      </p:sp>
      <p:sp>
        <p:nvSpPr>
          <p:cNvPr descr="Rectangle: Click to edit Master text styles Second level Third level Fourth level Fifth level" id="113" name="Google Shape;113;p14"/>
          <p:cNvSpPr txBox="1"/>
          <p:nvPr>
            <p:ph idx="4294967295" type="body"/>
          </p:nvPr>
        </p:nvSpPr>
        <p:spPr>
          <a:xfrm>
            <a:off x="914400" y="1828800"/>
            <a:ext cx="7635875" cy="4022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152400" lvl="0" marL="9144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A2212"/>
              </a:buClr>
              <a:buSzPts val="2400"/>
              <a:buFont typeface="Noto Sans Symbols"/>
              <a:buChar char="❑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Explain the process of managing an information systems project.</a:t>
            </a:r>
            <a:endParaRPr/>
          </a:p>
          <a:p>
            <a:pPr indent="-152400" lvl="0" marL="9144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BA2212"/>
              </a:buClr>
              <a:buSzPts val="2400"/>
              <a:buFont typeface="Noto Sans Symbols"/>
              <a:buChar char="❑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Describe the skills required to be an effective project manager.</a:t>
            </a:r>
            <a:endParaRPr/>
          </a:p>
          <a:p>
            <a:pPr indent="-152400" lvl="0" marL="9144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BA2212"/>
              </a:buClr>
              <a:buSzPts val="2400"/>
              <a:buFont typeface="Noto Sans Symbols"/>
              <a:buChar char="❑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List project management activities during project initiation, planning, execution, and closedown. </a:t>
            </a:r>
            <a:endParaRPr/>
          </a:p>
          <a:p>
            <a:pPr indent="-152400" lvl="0" marL="9144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BA2212"/>
              </a:buClr>
              <a:buSzPts val="2400"/>
              <a:buFont typeface="Noto Sans Symbols"/>
              <a:buChar char="❑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Explain critical path scheduling, Gantt charts, and Network diagrams.</a:t>
            </a:r>
            <a:endParaRPr/>
          </a:p>
          <a:p>
            <a:pPr indent="-152400" lvl="0" marL="9144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BA2212"/>
              </a:buClr>
              <a:buSzPts val="2400"/>
              <a:buFont typeface="Noto Sans Symbols"/>
              <a:buChar char="❑"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Explain the utility of commercial project management software tools.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BA2212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idx="4294967295" type="title"/>
          </p:nvPr>
        </p:nvSpPr>
        <p:spPr>
          <a:xfrm>
            <a:off x="381000" y="304800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Times New Roman"/>
              <a:buNone/>
            </a:pPr>
            <a:r>
              <a:rPr b="1" lang="en-US" sz="40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Example-1: Simple Network</a:t>
            </a:r>
            <a:endParaRPr b="1" sz="4000" u="sng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371600"/>
            <a:ext cx="8763000" cy="455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idx="4294967295" type="title"/>
          </p:nvPr>
        </p:nvSpPr>
        <p:spPr>
          <a:xfrm>
            <a:off x="914400" y="3048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Diagram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47800"/>
            <a:ext cx="6096000" cy="386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idx="4294967295" type="title"/>
          </p:nvPr>
        </p:nvSpPr>
        <p:spPr>
          <a:xfrm>
            <a:off x="762000" y="762000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of Activities</a:t>
            </a:r>
            <a:endParaRPr b="1" u="sng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1981200"/>
            <a:ext cx="8344469" cy="370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81000" y="228600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Times New Roman"/>
              <a:buNone/>
            </a:pPr>
            <a:r>
              <a:rPr b="1" lang="en-US" sz="44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Example-2: Simple Network</a:t>
            </a:r>
            <a:endParaRPr b="1" sz="4400" u="sng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0"/>
            <a:ext cx="88392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idx="4294967295" type="title"/>
          </p:nvPr>
        </p:nvSpPr>
        <p:spPr>
          <a:xfrm>
            <a:off x="152400" y="228600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Times New Roman"/>
              <a:buNone/>
            </a:pPr>
            <a:r>
              <a:rPr b="1" lang="en-US" sz="44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Diagram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371600"/>
            <a:ext cx="7597358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4294967295" type="title"/>
          </p:nvPr>
        </p:nvSpPr>
        <p:spPr>
          <a:xfrm>
            <a:off x="2971800" y="228600"/>
            <a:ext cx="3276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Table</a:t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21" y="1981200"/>
            <a:ext cx="3289679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7499" y="1828801"/>
            <a:ext cx="5540301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81000"/>
            <a:ext cx="7918561" cy="576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39" y="1295400"/>
            <a:ext cx="7715521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/>
        </p:nvSpPr>
        <p:spPr>
          <a:xfrm>
            <a:off x="381000" y="11502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Noto Sans Symbols"/>
              <a:buNone/>
            </a:pPr>
            <a:r>
              <a:rPr b="1" i="0" lang="en-US" sz="4400" u="sng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Diagram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76200"/>
            <a:ext cx="6705600" cy="620031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 txBox="1"/>
          <p:nvPr/>
        </p:nvSpPr>
        <p:spPr>
          <a:xfrm>
            <a:off x="0" y="2209800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56818" lnSpcReduction="20000"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r>
              <a:rPr b="1" i="0" lang="en-US" sz="44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Slack of Time for each path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599" y="2023440"/>
            <a:ext cx="6598801" cy="28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533400" y="762000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Noto Sans Symbols"/>
              <a:buNone/>
            </a:pPr>
            <a:r>
              <a:rPr b="1" i="0" lang="en-US" sz="4400" u="sng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Path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idx="4294967295" type="title"/>
          </p:nvPr>
        </p:nvSpPr>
        <p:spPr>
          <a:xfrm>
            <a:off x="593725" y="381000"/>
            <a:ext cx="8016875" cy="12033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Times New Roman"/>
              <a:buNone/>
            </a:pPr>
            <a:r>
              <a:rPr b="1" lang="en-US" sz="44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Project Management</a:t>
            </a:r>
            <a:endParaRPr/>
          </a:p>
        </p:txBody>
      </p:sp>
      <p:sp>
        <p:nvSpPr>
          <p:cNvPr descr="Rectangle: Click to edit Master text styles Second level Third level Fourth level Fifth level" id="120" name="Google Shape;120;p15"/>
          <p:cNvSpPr txBox="1"/>
          <p:nvPr>
            <p:ph idx="4294967295" type="body"/>
          </p:nvPr>
        </p:nvSpPr>
        <p:spPr>
          <a:xfrm>
            <a:off x="914400" y="1828800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b="1" lang="en-US" sz="2800">
                <a:solidFill>
                  <a:srgbClr val="0809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management may be the most important aspect of systems development.</a:t>
            </a:r>
            <a:endParaRPr/>
          </a:p>
          <a:p>
            <a:pPr indent="-177800" lvl="0" marL="91440" rtl="0" algn="just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b="1" lang="en-US" sz="2800">
                <a:solidFill>
                  <a:srgbClr val="0809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Effective PM helps ensure</a:t>
            </a:r>
            <a:endParaRPr/>
          </a:p>
          <a:p>
            <a:pPr indent="-182880" lvl="2" marL="566928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0809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Meeting customer expectations</a:t>
            </a:r>
            <a:endParaRPr/>
          </a:p>
          <a:p>
            <a:pPr indent="-182880" lvl="2" marL="566928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0809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Satisfying budget and time constraints</a:t>
            </a:r>
            <a:endParaRPr/>
          </a:p>
          <a:p>
            <a:pPr indent="-177800" lvl="0" marL="91440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b="1" lang="en-US" sz="2800">
                <a:solidFill>
                  <a:srgbClr val="0809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PM skills are difficult and important to learn.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1295400" y="152400"/>
            <a:ext cx="6629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Example-1</a:t>
            </a: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1087" y="762000"/>
            <a:ext cx="6705600" cy="53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1260050" y="57509"/>
            <a:ext cx="6629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Gantt/Bar Chart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82128"/>
            <a:ext cx="8692300" cy="54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81000" y="152400"/>
            <a:ext cx="815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Diagram/PERT Chart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61" y="838200"/>
            <a:ext cx="9073662" cy="57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1295400" y="152400"/>
            <a:ext cx="6629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Example-2</a:t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2700"/>
            <a:ext cx="9144000" cy="59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1295400" y="152400"/>
            <a:ext cx="6629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Example-3</a:t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90600"/>
            <a:ext cx="8686800" cy="554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381000" y="152400"/>
            <a:ext cx="815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Diagram/PERT Chart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28236"/>
            <a:ext cx="9144000" cy="612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1295400" y="152400"/>
            <a:ext cx="6629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Example-4</a:t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2000"/>
            <a:ext cx="9144000" cy="589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609600" y="990600"/>
            <a:ext cx="815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Times New Roman"/>
              <a:buNone/>
            </a:pPr>
            <a:r>
              <a:rPr b="1" lang="en-US" sz="4000" u="sng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Diagram/PERT Chart</a:t>
            </a:r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0" y="1981200"/>
            <a:ext cx="914078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1" lang="en-US"/>
              <a:t>Thank You !!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idx="4294967295" type="title"/>
          </p:nvPr>
        </p:nvSpPr>
        <p:spPr>
          <a:xfrm>
            <a:off x="838200" y="990600"/>
            <a:ext cx="7543800" cy="746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Times New Roman"/>
              <a:buNone/>
            </a:pPr>
            <a:r>
              <a:rPr b="1" lang="en-US" sz="44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Deciding on Systems Projects</a:t>
            </a:r>
            <a:endParaRPr/>
          </a:p>
        </p:txBody>
      </p:sp>
      <p:sp>
        <p:nvSpPr>
          <p:cNvPr descr="Rectangle: Click to edit Master text styles Second level Third level Fourth level Fifth level" id="126" name="Google Shape;126;p16"/>
          <p:cNvSpPr txBox="1"/>
          <p:nvPr>
            <p:ph idx="4294967295" type="body"/>
          </p:nvPr>
        </p:nvSpPr>
        <p:spPr>
          <a:xfrm>
            <a:off x="685800" y="2286000"/>
            <a:ext cx="78486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System Service Request (SSR)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standard form for requesting or proposing systems development work within an organization.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Noto Sans Symbols"/>
              <a:buChar char="❑"/>
            </a:pP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Feasibility Study</a:t>
            </a:r>
            <a:endParaRPr/>
          </a:p>
          <a:p>
            <a:pPr indent="-182880" lvl="2" marL="56692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study that determines whether a requested system makes economic and operational sense for an organization.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03_02"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914400"/>
            <a:ext cx="5029199" cy="53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5181600" y="1828800"/>
            <a:ext cx="3581400" cy="313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Service Request (SSR) is a form requesting development or maintenance of an information system. It includes the contact person, a problem statement, a service request statement, and contact information.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1524000" y="228600"/>
            <a:ext cx="5562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None/>
            </a:pPr>
            <a:r>
              <a:rPr b="1" i="0" lang="en-US" sz="3200" u="sng" cap="none" strike="noStrik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Service Request (SSR)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4294967295" type="title"/>
          </p:nvPr>
        </p:nvSpPr>
        <p:spPr>
          <a:xfrm>
            <a:off x="1028700" y="533400"/>
            <a:ext cx="7086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Times New Roman"/>
              <a:buNone/>
            </a:pPr>
            <a:r>
              <a:rPr b="1" lang="en-US" sz="44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Managing the Information Systems Project</a:t>
            </a:r>
            <a:endParaRPr/>
          </a:p>
        </p:txBody>
      </p:sp>
      <p:sp>
        <p:nvSpPr>
          <p:cNvPr descr="Rectangle: Click to edit Master text styles Second level Third level Fourth level Fifth level" id="139" name="Google Shape;139;p18"/>
          <p:cNvSpPr txBox="1"/>
          <p:nvPr>
            <p:ph idx="4294967295" type="body"/>
          </p:nvPr>
        </p:nvSpPr>
        <p:spPr>
          <a:xfrm>
            <a:off x="533400" y="1981200"/>
            <a:ext cx="80772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0833" lnSpcReduction="20000"/>
          </a:bodyPr>
          <a:lstStyle/>
          <a:p>
            <a:pPr indent="-161501" lvl="0" marL="9144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Project:</a:t>
            </a:r>
            <a:endParaRPr/>
          </a:p>
          <a:p>
            <a:pPr indent="-182942" lvl="2" marL="566928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planned undertaking of related activities to reach an objective that has a beginning and an end.</a:t>
            </a:r>
            <a:endParaRPr/>
          </a:p>
          <a:p>
            <a:pPr indent="-161501" lvl="0" marL="91440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Management:</a:t>
            </a:r>
            <a:endParaRPr/>
          </a:p>
          <a:p>
            <a:pPr indent="-182942" lvl="2" marL="566928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controlled process of initiating, planning, executing, and closing down a project.</a:t>
            </a:r>
            <a:endParaRPr/>
          </a:p>
          <a:p>
            <a:pPr indent="-161501" lvl="0" marL="91440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Manager</a:t>
            </a:r>
            <a:endParaRPr b="1" sz="2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942" lvl="2" marL="566928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Systems analyst with management and leadership skills responsible for leading project initiation, planning, execution, and closedown</a:t>
            </a:r>
            <a:endParaRPr/>
          </a:p>
          <a:p>
            <a:pPr indent="-161501" lvl="0" marL="91440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b="1" lang="en-US" sz="2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Deliverable</a:t>
            </a:r>
            <a:endParaRPr b="1" sz="2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942" lvl="2" marL="566928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Noto Sans Symbols"/>
              <a:buChar char="▪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end product of an SDLC phase</a:t>
            </a:r>
            <a:endParaRPr/>
          </a:p>
          <a:p>
            <a:pPr indent="-44513" lvl="2" marL="566928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91440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03_04" id="144" name="Google Shape;144;p19"/>
          <p:cNvPicPr preferRelativeResize="0"/>
          <p:nvPr/>
        </p:nvPicPr>
        <p:blipFill rotWithShape="1">
          <a:blip r:embed="rId3">
            <a:alphaModFix/>
          </a:blip>
          <a:srcRect b="2898" l="2083" r="2082" t="7245"/>
          <a:stretch/>
        </p:blipFill>
        <p:spPr>
          <a:xfrm>
            <a:off x="1066800" y="990600"/>
            <a:ext cx="70104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>
            <p:ph idx="4294967295" type="title"/>
          </p:nvPr>
        </p:nvSpPr>
        <p:spPr>
          <a:xfrm>
            <a:off x="381000" y="76200"/>
            <a:ext cx="838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Management Activities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idx="4294967295" type="title"/>
          </p:nvPr>
        </p:nvSpPr>
        <p:spPr>
          <a:xfrm>
            <a:off x="669925" y="304800"/>
            <a:ext cx="7788275" cy="1449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imes New Roman"/>
              <a:buNone/>
            </a:pPr>
            <a:r>
              <a:rPr b="1" lang="en-US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Phases of Project Management Process</a:t>
            </a:r>
            <a:endParaRPr/>
          </a:p>
        </p:txBody>
      </p:sp>
      <p:sp>
        <p:nvSpPr>
          <p:cNvPr descr="Rectangle: Click to edit Master text styles Second level Third level Fourth level Fifth level" id="151" name="Google Shape;151;p20"/>
          <p:cNvSpPr txBox="1"/>
          <p:nvPr>
            <p:ph idx="4294967295" type="body"/>
          </p:nvPr>
        </p:nvSpPr>
        <p:spPr>
          <a:xfrm>
            <a:off x="914400" y="2209800"/>
            <a:ext cx="7543800" cy="2268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6875" lnSpcReduction="10000"/>
          </a:bodyPr>
          <a:lstStyle/>
          <a:p>
            <a:pPr indent="-19685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lang="en-US" sz="32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Phase 1: </a:t>
            </a:r>
            <a:r>
              <a:rPr b="1" lang="en-US" sz="3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Initiation</a:t>
            </a:r>
            <a:endParaRPr/>
          </a:p>
          <a:p>
            <a:pPr indent="-1968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lang="en-US" sz="32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Phase 2: </a:t>
            </a:r>
            <a:r>
              <a:rPr b="1" lang="en-US" sz="3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</a:t>
            </a:r>
            <a:endParaRPr/>
          </a:p>
          <a:p>
            <a:pPr indent="-1968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lang="en-US" sz="32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Phase 3: </a:t>
            </a:r>
            <a:r>
              <a:rPr b="1" lang="en-US" sz="3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</a:t>
            </a:r>
            <a:endParaRPr/>
          </a:p>
          <a:p>
            <a:pPr indent="-1968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Noto Sans Symbols"/>
              <a:buChar char="❑"/>
            </a:pPr>
            <a:r>
              <a:rPr lang="en-US" sz="3200">
                <a:solidFill>
                  <a:srgbClr val="1F3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Phase 4: </a:t>
            </a:r>
            <a:r>
              <a:rPr b="1" lang="en-US" sz="32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Closedown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4294967295" type="title"/>
          </p:nvPr>
        </p:nvSpPr>
        <p:spPr>
          <a:xfrm>
            <a:off x="762000" y="304800"/>
            <a:ext cx="7543800" cy="14493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Times New Roman"/>
              <a:buNone/>
            </a:pPr>
            <a:r>
              <a:rPr b="1" lang="en-US" sz="4400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Representing and Scheduling Project Plans</a:t>
            </a:r>
            <a:endParaRPr/>
          </a:p>
        </p:txBody>
      </p:sp>
      <p:sp>
        <p:nvSpPr>
          <p:cNvPr descr="Rectangle: Click to edit Master text styles Second level Third level Fourth level Fifth level" id="157" name="Google Shape;157;p21"/>
          <p:cNvSpPr txBox="1"/>
          <p:nvPr>
            <p:ph idx="4294967295" type="body"/>
          </p:nvPr>
        </p:nvSpPr>
        <p:spPr>
          <a:xfrm>
            <a:off x="762000" y="2057400"/>
            <a:ext cx="7543800" cy="4022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286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Noto Sans Symbols"/>
              <a:buChar char="❑"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Gantt Charts</a:t>
            </a:r>
            <a:endParaRPr/>
          </a:p>
          <a:p>
            <a:pPr indent="-228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Noto Sans Symbols"/>
              <a:buChar char="❑"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Network Diagrams</a:t>
            </a:r>
            <a:endParaRPr/>
          </a:p>
          <a:p>
            <a:pPr indent="-228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Noto Sans Symbols"/>
              <a:buChar char="❑"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PERT Calculations</a:t>
            </a:r>
            <a:endParaRPr/>
          </a:p>
          <a:p>
            <a:pPr indent="-228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Noto Sans Symbols"/>
              <a:buChar char="❑"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Critical Path Scheduling</a:t>
            </a:r>
            <a:endParaRPr/>
          </a:p>
          <a:p>
            <a:pPr indent="-228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600"/>
              <a:buFont typeface="Noto Sans Symbols"/>
              <a:buChar char="❑"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Management Software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